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  <p:sldMasterId id="2147484011" r:id="rId2"/>
    <p:sldMasterId id="2147484023" r:id="rId3"/>
    <p:sldMasterId id="2147484047" r:id="rId4"/>
  </p:sldMasterIdLst>
  <p:notesMasterIdLst>
    <p:notesMasterId r:id="rId24"/>
  </p:notesMasterIdLst>
  <p:sldIdLst>
    <p:sldId id="256" r:id="rId5"/>
    <p:sldId id="280" r:id="rId6"/>
    <p:sldId id="306" r:id="rId7"/>
    <p:sldId id="307" r:id="rId8"/>
    <p:sldId id="308" r:id="rId9"/>
    <p:sldId id="309" r:id="rId10"/>
    <p:sldId id="310" r:id="rId11"/>
    <p:sldId id="278" r:id="rId12"/>
    <p:sldId id="282" r:id="rId13"/>
    <p:sldId id="258" r:id="rId14"/>
    <p:sldId id="288" r:id="rId15"/>
    <p:sldId id="298" r:id="rId16"/>
    <p:sldId id="303" r:id="rId17"/>
    <p:sldId id="304" r:id="rId18"/>
    <p:sldId id="305" r:id="rId19"/>
    <p:sldId id="311" r:id="rId20"/>
    <p:sldId id="285" r:id="rId21"/>
    <p:sldId id="289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1" autoAdjust="0"/>
    <p:restoredTop sz="94555" autoAdjust="0"/>
  </p:normalViewPr>
  <p:slideViewPr>
    <p:cSldViewPr>
      <p:cViewPr varScale="1">
        <p:scale>
          <a:sx n="36" d="100"/>
          <a:sy n="36" d="100"/>
        </p:scale>
        <p:origin x="15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A014D-5DC1-4AAB-902C-89A16BC77A14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C6724-C763-4B81-AD2D-0F8EE2D611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6724-C763-4B81-AD2D-0F8EE2D611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2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research units as an example of how students progress on standards throughout the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6724-C763-4B81-AD2D-0F8EE2D611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2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6724-C763-4B81-AD2D-0F8EE2D611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2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E16F9-E5A9-4258-A94E-EBD7DFD3C54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Units are subject </a:t>
            </a:r>
            <a:r>
              <a:rPr lang="en-US"/>
              <a:t>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1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examples of highlights of units.  Biomes-owl pellet dissection, research, power point presentations.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6724-C763-4B81-AD2D-0F8EE2D611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5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CI-National Park research,</a:t>
            </a:r>
            <a:r>
              <a:rPr lang="en-US" baseline="0" dirty="0"/>
              <a:t> make brochure for park.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6724-C763-4B81-AD2D-0F8EE2D611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1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6724-C763-4B81-AD2D-0F8EE2D611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9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00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5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5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60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3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28949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10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31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77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5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52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72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5598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12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851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69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66484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15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0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70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38082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7924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234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68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8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425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66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5197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82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95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7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33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02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8000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3663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29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5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8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2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0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85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16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11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561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853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EF73B3-0BF1-4089-A354-57397D999083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7A1961-3B55-4205-B1C9-3B48E7B8B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238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2.wav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727387"/>
            <a:ext cx="5648623" cy="1600200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cap="none" dirty="0">
                <a:solidFill>
                  <a:schemeClr val="bg1"/>
                </a:solidFill>
                <a:latin typeface="+mj-lt"/>
              </a:rPr>
              <a:t>TAG Curriculum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57250"/>
            <a:ext cx="6019800" cy="1447800"/>
          </a:xfrm>
          <a:solidFill>
            <a:schemeClr val="accent3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40000" lnSpcReduction="20000"/>
          </a:bodyPr>
          <a:lstStyle/>
          <a:p>
            <a:pPr algn="ctr"/>
            <a:endParaRPr lang="en-US" sz="57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10000" cap="none" dirty="0">
                <a:solidFill>
                  <a:schemeClr val="bg1"/>
                </a:solidFill>
                <a:latin typeface="+mj-lt"/>
              </a:rPr>
              <a:t>Welcome Parents</a:t>
            </a:r>
          </a:p>
          <a:p>
            <a:pPr algn="ctr"/>
            <a:r>
              <a:rPr lang="en-US" sz="7600" dirty="0">
                <a:solidFill>
                  <a:schemeClr val="bg1"/>
                </a:solidFill>
                <a:latin typeface="+mj-lt"/>
              </a:rPr>
              <a:t> 2019-2020</a:t>
            </a:r>
          </a:p>
          <a:p>
            <a:endParaRPr lang="en-US" sz="4000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vogt\AppData\Local\Microsoft\Windows\Temporary Internet Files\Content.IE5\87TURBYB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242" y="2606643"/>
            <a:ext cx="2057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gt\AppData\Local\Microsoft\Windows\Temporary Internet Files\Content.IE5\228VC1MQ\MC9002152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1676399"/>
            <a:ext cx="2209800" cy="18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819" r="19819"/>
          <a:stretch>
            <a:fillRect/>
          </a:stretch>
        </p:blipFill>
        <p:spPr>
          <a:xfrm rot="5400000">
            <a:off x="418004" y="1272206"/>
            <a:ext cx="4843869" cy="519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256" y="392265"/>
            <a:ext cx="3238501" cy="1196670"/>
          </a:xfr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TAG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>
                <a:effectLst/>
              </a:rPr>
              <a:t>Three Units of Study Each Year</a:t>
            </a:r>
          </a:p>
          <a:p>
            <a:endParaRPr lang="en-US" sz="26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</a:rPr>
              <a:t>Higher Order Critical Thinking Skills (HOCT)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</a:rPr>
              <a:t>Creative Thinking &amp; Problem Solving (CPS)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</a:rPr>
              <a:t>Advanced Research</a:t>
            </a:r>
          </a:p>
          <a:p>
            <a:pPr marL="0" indent="0">
              <a:buNone/>
            </a:pPr>
            <a:endParaRPr lang="en-US" sz="2600" dirty="0">
              <a:effectLst/>
            </a:endParaRPr>
          </a:p>
          <a:p>
            <a:pPr marL="0" indent="0">
              <a:buNone/>
            </a:pPr>
            <a:r>
              <a:rPr lang="en-US" sz="2600" dirty="0">
                <a:effectLst/>
              </a:rPr>
              <a:t>**Advanced Technology and Communication Skills Will Be Part of Each Unit Of Study </a:t>
            </a: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09" y="109357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en-US" sz="4800" cap="none" dirty="0">
                <a:solidFill>
                  <a:schemeClr val="tx1"/>
                </a:solidFill>
              </a:rPr>
              <a:t>TAG Units of Study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76800" y="3733800"/>
            <a:ext cx="3847605" cy="3200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000" b="0" dirty="0">
              <a:latin typeface="Broadway" pitchFamily="82" charset="0"/>
            </a:endParaRPr>
          </a:p>
          <a:p>
            <a:pPr marL="0" indent="0">
              <a:buNone/>
            </a:pPr>
            <a:r>
              <a:rPr lang="en-US" sz="2000" b="0" dirty="0">
                <a:latin typeface="Broadway" pitchFamily="82" charset="0"/>
              </a:rPr>
              <a:t> </a:t>
            </a:r>
            <a:endParaRPr lang="en-US" sz="2000" b="0" i="1" u="sng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5000" b="1" u="sng" dirty="0"/>
              <a:t>  </a:t>
            </a:r>
            <a:r>
              <a:rPr lang="en-US" sz="6400" b="1" u="sng" dirty="0"/>
              <a:t>   </a:t>
            </a:r>
            <a:r>
              <a:rPr lang="en-US" sz="8000" b="1" u="sng" dirty="0"/>
              <a:t>Tentative Unit Timetable</a:t>
            </a:r>
            <a:r>
              <a:rPr lang="en-US" sz="8000" dirty="0"/>
              <a:t>:</a:t>
            </a:r>
          </a:p>
          <a:p>
            <a:pPr marL="0" indent="0">
              <a:buNone/>
            </a:pPr>
            <a:endParaRPr lang="en-US" sz="8000" b="0" dirty="0"/>
          </a:p>
          <a:p>
            <a:r>
              <a:rPr lang="en-US" sz="8000" b="0" dirty="0"/>
              <a:t>Unit 1-August-November</a:t>
            </a:r>
          </a:p>
          <a:p>
            <a:r>
              <a:rPr lang="en-US" sz="8000" b="0" dirty="0"/>
              <a:t>Unit 2-December-February</a:t>
            </a:r>
          </a:p>
          <a:p>
            <a:r>
              <a:rPr lang="en-US" sz="8000" b="0" dirty="0"/>
              <a:t>Unit 3-February-May</a:t>
            </a:r>
          </a:p>
          <a:p>
            <a:endParaRPr lang="en-US" sz="8000" b="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8000" dirty="0">
                <a:solidFill>
                  <a:srgbClr val="FF0000"/>
                </a:solidFill>
              </a:rPr>
              <a:t>Breaking for testing 9/24-10/5</a:t>
            </a:r>
            <a:endParaRPr lang="en-US" sz="6400" b="0" dirty="0">
              <a:solidFill>
                <a:srgbClr val="FF0000"/>
              </a:solidFill>
            </a:endParaRPr>
          </a:p>
          <a:p>
            <a:endParaRPr lang="en-US" sz="6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9765" y="2678114"/>
            <a:ext cx="3822192" cy="6397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7738" y="2068046"/>
            <a:ext cx="5000067" cy="3752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75398" y="3963838"/>
            <a:ext cx="3635202" cy="23607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890" y="841828"/>
            <a:ext cx="4134141" cy="31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967351" y="746611"/>
            <a:ext cx="3545840" cy="1252728"/>
          </a:xfrm>
        </p:spPr>
        <p:txBody>
          <a:bodyPr>
            <a:noAutofit/>
          </a:bodyPr>
          <a:lstStyle/>
          <a:p>
            <a:r>
              <a:rPr lang="en-US" sz="2400" i="1" dirty="0"/>
              <a:t> Kindergarten, First &amp; Second       </a:t>
            </a:r>
            <a:br>
              <a:rPr lang="en-US" sz="2800" dirty="0"/>
            </a:br>
            <a:r>
              <a:rPr lang="en-US" sz="2800" dirty="0"/>
              <a:t>   </a:t>
            </a:r>
            <a:r>
              <a:rPr lang="en-US" sz="2000" dirty="0"/>
              <a:t>Grade</a:t>
            </a:r>
            <a:r>
              <a:rPr lang="en-US" sz="2800" dirty="0"/>
              <a:t>  </a:t>
            </a:r>
            <a:r>
              <a:rPr lang="en-US" sz="2000" dirty="0"/>
              <a:t>Units</a:t>
            </a:r>
            <a:endParaRPr lang="en-US" sz="20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905" y="3643551"/>
            <a:ext cx="3657600" cy="24384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Architecture</a:t>
            </a:r>
          </a:p>
          <a:p>
            <a:r>
              <a:rPr lang="en-US" sz="3200" dirty="0">
                <a:solidFill>
                  <a:schemeClr val="tx1"/>
                </a:solidFill>
              </a:rPr>
              <a:t>Nature’s Myths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Where in the World?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27995" y="3614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75726" y="2908500"/>
            <a:ext cx="4130239" cy="3099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82" y="0"/>
            <a:ext cx="4419600" cy="33164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320A-C83A-4A10-AF62-0B192440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882" y="6248399"/>
            <a:ext cx="45719" cy="274865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2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0614" y="1550287"/>
            <a:ext cx="3554391" cy="266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Grade Units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1371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Biomes of the World </a:t>
            </a:r>
          </a:p>
          <a:p>
            <a:endParaRPr lang="en-US" sz="2800" dirty="0"/>
          </a:p>
          <a:p>
            <a:r>
              <a:rPr lang="en-US" sz="2800" dirty="0"/>
              <a:t>Freedom Express</a:t>
            </a:r>
          </a:p>
          <a:p>
            <a:endParaRPr lang="en-US" sz="2800" dirty="0"/>
          </a:p>
          <a:p>
            <a:r>
              <a:rPr lang="en-US" sz="2800" dirty="0"/>
              <a:t>Ancient Civilizations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1673" y="4049256"/>
            <a:ext cx="3411884" cy="2560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873" y="4049256"/>
            <a:ext cx="3329739" cy="24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1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Grade Units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758" y="1336118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Space Exploration </a:t>
            </a:r>
          </a:p>
          <a:p>
            <a:r>
              <a:rPr lang="en-US" sz="2800" dirty="0"/>
              <a:t>Camp Interdependence</a:t>
            </a:r>
          </a:p>
          <a:p>
            <a:r>
              <a:rPr lang="en-US" sz="2800" dirty="0"/>
              <a:t>Amusement Park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10242" name="Picture 2" descr="C:\Users\vogt\AppData\Local\Microsoft\Windows\Temporary Internet Files\Content.IE5\P1SYNZPK\MC900089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30" y="4343400"/>
            <a:ext cx="255567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3901444" cy="2926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4" y="31242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6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Fifth Grade </a:t>
            </a:r>
            <a:br>
              <a:rPr lang="en-US" dirty="0"/>
            </a:br>
            <a:r>
              <a:rPr lang="en-US" dirty="0"/>
              <a:t>Units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686" y="2692678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 the Change</a:t>
            </a:r>
          </a:p>
          <a:p>
            <a:endParaRPr lang="en-US" sz="2800" dirty="0"/>
          </a:p>
          <a:p>
            <a:r>
              <a:rPr lang="en-US" sz="2800" dirty="0"/>
              <a:t>Epidemic</a:t>
            </a:r>
          </a:p>
          <a:p>
            <a:endParaRPr lang="en-US" sz="2800" dirty="0"/>
          </a:p>
          <a:p>
            <a:r>
              <a:rPr lang="en-US" sz="2800" dirty="0"/>
              <a:t>Salt Life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83" t="-2854" r="20776" b="-1"/>
          <a:stretch/>
        </p:blipFill>
        <p:spPr>
          <a:xfrm rot="5400000">
            <a:off x="3980061" y="3381933"/>
            <a:ext cx="3171787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1087" r="2642" b="4415"/>
          <a:stretch/>
        </p:blipFill>
        <p:spPr>
          <a:xfrm>
            <a:off x="4508789" y="31175"/>
            <a:ext cx="4254211" cy="33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3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E506-39EE-4000-BE61-5EE4E231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57200"/>
            <a:ext cx="6140303" cy="170951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700"/>
              </a:spcBef>
            </a:pPr>
            <a:r>
              <a:rPr lang="en-US" sz="3600" b="1" spc="300" dirty="0">
                <a:solidFill>
                  <a:srgbClr val="E84C22"/>
                </a:solidFill>
                <a:latin typeface="Gill Sans MT" panose="020B0502020104020203"/>
                <a:ea typeface="+mn-ea"/>
                <a:cs typeface="+mn-cs"/>
              </a:rPr>
              <a:t>Supplies Needed  </a:t>
            </a:r>
            <a:br>
              <a:rPr lang="en-US" sz="3600" b="1" spc="300" dirty="0">
                <a:solidFill>
                  <a:srgbClr val="E84C22"/>
                </a:solidFill>
                <a:latin typeface="Gill Sans MT" panose="020B0502020104020203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DC3C2-19F3-49C8-993D-E5CACAF3A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1524000"/>
            <a:ext cx="5263116" cy="951135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>
                <a:latin typeface="Agency FB" panose="020B0503020202020204" pitchFamily="34" charset="0"/>
              </a:rPr>
              <a:t>All TAG students should bring a healthy nut free snack. </a:t>
            </a:r>
          </a:p>
          <a:p>
            <a:r>
              <a:rPr lang="en-US" sz="3600" dirty="0">
                <a:latin typeface="Agency FB" panose="020B0503020202020204" pitchFamily="34" charset="0"/>
              </a:rPr>
              <a:t>water bottles are welcome.</a:t>
            </a:r>
          </a:p>
          <a:p>
            <a:endParaRPr lang="en-US" sz="3600" dirty="0">
              <a:latin typeface="Agency FB" panose="020B0503020202020204" pitchFamily="34" charset="0"/>
            </a:endParaRPr>
          </a:p>
          <a:p>
            <a:endParaRPr lang="en-US" sz="3600" dirty="0">
              <a:latin typeface="Agency FB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867B1-A201-46C4-9070-3B7E65D650E8}"/>
              </a:ext>
            </a:extLst>
          </p:cNvPr>
          <p:cNvSpPr txBox="1"/>
          <p:nvPr/>
        </p:nvSpPr>
        <p:spPr>
          <a:xfrm>
            <a:off x="2286000" y="2590800"/>
            <a:ext cx="59436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spcBef>
                <a:spcPts val="700"/>
              </a:spcBef>
              <a:buClr>
                <a:srgbClr val="EEECE1"/>
              </a:buClr>
            </a:pPr>
            <a:r>
              <a:rPr lang="en-US" sz="2000" b="1" cap="all" spc="300" dirty="0">
                <a:latin typeface="Agency FB" panose="020B0503020202020204" pitchFamily="34" charset="0"/>
              </a:rPr>
              <a:t>The Students will also need</a:t>
            </a:r>
          </a:p>
          <a:p>
            <a:pPr lvl="0" defTabSz="685800">
              <a:spcBef>
                <a:spcPts val="700"/>
              </a:spcBef>
              <a:buClr>
                <a:srgbClr val="EEECE1"/>
              </a:buClr>
            </a:pPr>
            <a:r>
              <a:rPr lang="en-US" sz="2000" b="1" cap="all" spc="300" dirty="0">
                <a:latin typeface="Agency FB" panose="020B0503020202020204" pitchFamily="34" charset="0"/>
              </a:rPr>
              <a:t> a 2- pocket folder and spiral notebook. The spiral notebook may be </a:t>
            </a:r>
            <a:r>
              <a:rPr lang="en-US" sz="2000" b="1" u="sng" cap="all" spc="300" dirty="0">
                <a:latin typeface="Agency FB" panose="020B0503020202020204" pitchFamily="34" charset="0"/>
              </a:rPr>
              <a:t>any color</a:t>
            </a:r>
            <a:r>
              <a:rPr lang="en-US" sz="2000" b="1" cap="all" spc="300" dirty="0">
                <a:latin typeface="Agency FB" panose="020B0503020202020204" pitchFamily="34" charset="0"/>
              </a:rPr>
              <a:t>,  but the folders should be :</a:t>
            </a:r>
          </a:p>
          <a:p>
            <a:pPr lvl="0" defTabSz="685800">
              <a:spcBef>
                <a:spcPts val="700"/>
              </a:spcBef>
              <a:buClr>
                <a:srgbClr val="EEECE1"/>
              </a:buClr>
            </a:pPr>
            <a:r>
              <a:rPr lang="en-US" sz="2000" b="1" cap="all" spc="300" dirty="0">
                <a:latin typeface="Agency FB" panose="020B0503020202020204" pitchFamily="34" charset="0"/>
              </a:rPr>
              <a:t>Monday- </a:t>
            </a:r>
            <a:r>
              <a:rPr lang="en-US" sz="2000" b="1" cap="all" spc="300" dirty="0">
                <a:solidFill>
                  <a:srgbClr val="25A901"/>
                </a:solidFill>
                <a:latin typeface="Agency FB" panose="020B0503020202020204" pitchFamily="34" charset="0"/>
              </a:rPr>
              <a:t>Green</a:t>
            </a:r>
          </a:p>
          <a:p>
            <a:pPr lvl="0" defTabSz="685800">
              <a:spcBef>
                <a:spcPts val="700"/>
              </a:spcBef>
              <a:buClr>
                <a:srgbClr val="EEECE1"/>
              </a:buClr>
            </a:pPr>
            <a:r>
              <a:rPr lang="en-US" sz="2000" b="1" cap="all" spc="300" dirty="0">
                <a:latin typeface="Agency FB" panose="020B0503020202020204" pitchFamily="34" charset="0"/>
              </a:rPr>
              <a:t>Tuesday- </a:t>
            </a:r>
            <a:r>
              <a:rPr lang="en-US" sz="2000" b="1" cap="all" spc="300" dirty="0">
                <a:solidFill>
                  <a:srgbClr val="FFFF00"/>
                </a:solidFill>
                <a:latin typeface="Agency FB" panose="020B0503020202020204" pitchFamily="34" charset="0"/>
              </a:rPr>
              <a:t>Yellow</a:t>
            </a:r>
          </a:p>
          <a:p>
            <a:pPr lvl="0" defTabSz="685800">
              <a:spcBef>
                <a:spcPts val="700"/>
              </a:spcBef>
              <a:buClr>
                <a:srgbClr val="EEECE1"/>
              </a:buClr>
            </a:pPr>
            <a:r>
              <a:rPr lang="en-US" sz="2000" b="1" cap="all" spc="300" dirty="0">
                <a:latin typeface="Agency FB" panose="020B0503020202020204" pitchFamily="34" charset="0"/>
              </a:rPr>
              <a:t>Wednesday- </a:t>
            </a:r>
            <a:r>
              <a:rPr lang="en-US" sz="2000" b="1" cap="all" spc="300" dirty="0">
                <a:solidFill>
                  <a:srgbClr val="00B0F0"/>
                </a:solidFill>
                <a:latin typeface="Agency FB" panose="020B0503020202020204" pitchFamily="34" charset="0"/>
              </a:rPr>
              <a:t>Blue</a:t>
            </a:r>
          </a:p>
          <a:p>
            <a:pPr lvl="0" defTabSz="685800">
              <a:spcBef>
                <a:spcPts val="700"/>
              </a:spcBef>
              <a:buClr>
                <a:srgbClr val="EEECE1"/>
              </a:buClr>
            </a:pPr>
            <a:r>
              <a:rPr lang="en-US" sz="2000" b="1" cap="all" spc="300" dirty="0">
                <a:latin typeface="Agency FB" panose="020B0503020202020204" pitchFamily="34" charset="0"/>
              </a:rPr>
              <a:t>Thursday -</a:t>
            </a:r>
            <a:r>
              <a:rPr lang="en-US" sz="2000" b="1" cap="all" spc="300" dirty="0">
                <a:solidFill>
                  <a:srgbClr val="FF0000"/>
                </a:solidFill>
                <a:latin typeface="Agency FB" panose="020B0503020202020204" pitchFamily="34" charset="0"/>
              </a:rPr>
              <a:t>Red</a:t>
            </a:r>
          </a:p>
          <a:p>
            <a:pPr lvl="0" defTabSz="685800">
              <a:spcBef>
                <a:spcPts val="700"/>
              </a:spcBef>
              <a:buClr>
                <a:srgbClr val="EEECE1"/>
              </a:buClr>
            </a:pPr>
            <a:r>
              <a:rPr lang="en-US" sz="2000" b="1" cap="all" spc="300" dirty="0">
                <a:latin typeface="Agency FB" panose="020B0503020202020204" pitchFamily="34" charset="0"/>
              </a:rPr>
              <a:t>Friday- </a:t>
            </a:r>
            <a:r>
              <a:rPr lang="en-US" sz="2000" b="1" cap="all" spc="300" dirty="0">
                <a:solidFill>
                  <a:schemeClr val="accent4"/>
                </a:solidFill>
                <a:latin typeface="Agency FB" panose="020B0503020202020204" pitchFamily="34" charset="0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672160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28800" y="3810000"/>
            <a:ext cx="6705600" cy="555218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TAG Report Cards will be sent home at the end of each unit.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Students are given a Satisfactory (S), Progressing, (P) or Needs Improvement (N)  grade for all academic and behavioral areas covered in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87446"/>
            <a:ext cx="68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</a:t>
            </a:r>
          </a:p>
          <a:p>
            <a:r>
              <a:rPr lang="en-US" sz="3600" dirty="0">
                <a:solidFill>
                  <a:schemeClr val="bg1"/>
                </a:solidFill>
              </a:rPr>
              <a:t>E</a:t>
            </a:r>
          </a:p>
          <a:p>
            <a:r>
              <a:rPr lang="en-US" sz="3600" dirty="0">
                <a:solidFill>
                  <a:schemeClr val="bg1"/>
                </a:solidFill>
              </a:rPr>
              <a:t>P</a:t>
            </a:r>
          </a:p>
          <a:p>
            <a:r>
              <a:rPr lang="en-US" sz="3600" dirty="0">
                <a:solidFill>
                  <a:schemeClr val="bg1"/>
                </a:solidFill>
              </a:rPr>
              <a:t>O</a:t>
            </a:r>
          </a:p>
          <a:p>
            <a:r>
              <a:rPr lang="en-US" sz="3600" dirty="0">
                <a:solidFill>
                  <a:schemeClr val="bg1"/>
                </a:solidFill>
              </a:rPr>
              <a:t>R</a:t>
            </a:r>
          </a:p>
          <a:p>
            <a:r>
              <a:rPr lang="en-US" sz="3600" dirty="0">
                <a:solidFill>
                  <a:schemeClr val="bg1"/>
                </a:solidFill>
              </a:rPr>
              <a:t>T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</a:t>
            </a:r>
          </a:p>
          <a:p>
            <a:r>
              <a:rPr lang="en-US" sz="3600" dirty="0">
                <a:solidFill>
                  <a:schemeClr val="bg1"/>
                </a:solidFill>
              </a:rPr>
              <a:t>A</a:t>
            </a:r>
          </a:p>
          <a:p>
            <a:r>
              <a:rPr lang="en-US" sz="3600" dirty="0">
                <a:solidFill>
                  <a:schemeClr val="bg1"/>
                </a:solidFill>
              </a:rPr>
              <a:t>R</a:t>
            </a:r>
          </a:p>
          <a:p>
            <a:r>
              <a:rPr lang="en-US" sz="3600" dirty="0">
                <a:solidFill>
                  <a:schemeClr val="bg1"/>
                </a:solidFill>
              </a:rPr>
              <a:t>D</a:t>
            </a:r>
          </a:p>
          <a:p>
            <a:r>
              <a:rPr lang="en-US" sz="36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85800"/>
            <a:ext cx="3493311" cy="2688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87446"/>
            <a:ext cx="2919453" cy="38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44036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cap="none" dirty="0"/>
              <a:t>Tag Conferences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758" y="1371601"/>
            <a:ext cx="7633742" cy="1905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TAG conferences will be scheduled at parent request.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Parents will be notified if there are serious academic/behavioral issues and an action plan will be enacted.</a:t>
            </a:r>
          </a:p>
          <a:p>
            <a:endParaRPr lang="en-US" sz="2400" dirty="0"/>
          </a:p>
        </p:txBody>
      </p:sp>
      <p:pic>
        <p:nvPicPr>
          <p:cNvPr id="2050" name="Picture 2" descr="C:\Users\leeson\AppData\Local\Microsoft\Windows\Temporary Internet Files\Content.IE5\HVN1KT3H\MC900412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2586782" cy="14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89" t="14078" r="6820" b="10067"/>
          <a:stretch/>
        </p:blipFill>
        <p:spPr>
          <a:xfrm>
            <a:off x="762000" y="3810000"/>
            <a:ext cx="3997405" cy="2835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3581399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734300" cy="54864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cap="none" dirty="0">
                <a:solidFill>
                  <a:schemeClr val="tx1"/>
                </a:solidFill>
                <a:latin typeface="+mj-lt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01876" cy="4718761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sz="3200" b="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200" b="0" dirty="0"/>
          </a:p>
          <a:p>
            <a:pPr marL="0" indent="0" algn="ctr">
              <a:buNone/>
            </a:pPr>
            <a:r>
              <a:rPr lang="en-US" sz="3200" b="0" dirty="0"/>
              <a:t>Thank you for Coming!!!</a:t>
            </a:r>
          </a:p>
          <a:p>
            <a:pPr marL="0" indent="0" algn="ctr">
              <a:buNone/>
            </a:pPr>
            <a:r>
              <a:rPr lang="en-US" sz="3200" b="0" dirty="0"/>
              <a:t>Any Questions???</a:t>
            </a:r>
          </a:p>
          <a:p>
            <a:pPr algn="ctr"/>
            <a:endParaRPr lang="en-US" sz="3200" b="0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best</a:t>
            </a:r>
            <a:r>
              <a:rPr lang="en-US" sz="2000" dirty="0"/>
              <a:t> way to contact us is through our Fulton County E-Mail</a:t>
            </a:r>
          </a:p>
          <a:p>
            <a:pPr marL="0" indent="0">
              <a:buNone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     </a:t>
            </a:r>
            <a:r>
              <a:rPr lang="en-US" sz="2000" b="0" dirty="0">
                <a:solidFill>
                  <a:schemeClr val="tx1"/>
                </a:solidFill>
              </a:rPr>
              <a:t>goldman@fultonschools.org</a:t>
            </a:r>
          </a:p>
          <a:p>
            <a:pPr marL="0" indent="0">
              <a:buNone/>
            </a:pPr>
            <a:r>
              <a:rPr lang="en-US" sz="2000" b="0" dirty="0">
                <a:solidFill>
                  <a:schemeClr val="tx1"/>
                </a:solidFill>
              </a:rPr>
              <a:t>			     vogt@fultonschools.org</a:t>
            </a:r>
          </a:p>
          <a:p>
            <a:pPr marL="0" indent="0">
              <a:buNone/>
            </a:pPr>
            <a:endParaRPr lang="en-US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chemeClr val="tx1"/>
                </a:solidFill>
                <a:latin typeface="Comic Sans MS" pitchFamily="66" charset="0"/>
              </a:rPr>
              <a:t>			</a:t>
            </a:r>
            <a:r>
              <a:rPr lang="en-US" sz="2000">
                <a:solidFill>
                  <a:schemeClr val="tx1"/>
                </a:solidFill>
                <a:latin typeface="Candara" panose="020E0502030303020204" pitchFamily="34" charset="0"/>
              </a:rPr>
              <a:t>       taglwe.weebly.com</a:t>
            </a:r>
            <a:endParaRPr lang="en-US" sz="20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1026" name="Picture 2" descr="C:\Users\vogt\AppData\Local\Microsoft\Windows\Temporary Internet Files\Content.IE5\HZK5AYR8\MC9004415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94804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gt\AppData\Local\Microsoft\Windows\Temporary Internet Files\Content.IE5\YTSGSFC4\MP90044658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1950719" cy="19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voltage.wav"/>
          </p:stSnd>
        </p:sndAc>
      </p:transition>
    </mc:Choice>
    <mc:Fallback xmlns="">
      <p:transition spd="slow">
        <p:blinds dir="vert"/>
        <p:sndAc>
          <p:stSnd>
            <p:snd r:embed="rId5" name="voltag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489298" cy="5758772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6784848" cy="1524000"/>
          </a:xfrm>
          <a:ln w="0"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sz="4400" dirty="0">
                <a:latin typeface="Comic Sans MS" pitchFamily="66" charset="0"/>
              </a:rPr>
            </a:br>
            <a:br>
              <a:rPr lang="en-US" sz="4800" dirty="0">
                <a:latin typeface="Comic Sans MS" pitchFamily="66" charset="0"/>
              </a:rPr>
            </a:br>
            <a:endParaRPr lang="en-US" sz="4800" cap="none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628901"/>
            <a:ext cx="8631380" cy="3733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                                                             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F0"/>
                </a:solidFill>
              </a:rPr>
              <a:t>                                                Terri Goldman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  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Christa Vogt                         </a:t>
            </a:r>
            <a:r>
              <a:rPr lang="en-US" sz="4000" b="1" baseline="30000" dirty="0">
                <a:solidFill>
                  <a:srgbClr val="00B0F0"/>
                </a:solidFill>
              </a:rPr>
              <a:t>3rd, 4th and 5th </a:t>
            </a:r>
            <a:endParaRPr lang="en-US" sz="2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</a:rPr>
              <a:t> K ,1</a:t>
            </a:r>
            <a:r>
              <a:rPr lang="en-US" sz="2800" b="1" baseline="30000" dirty="0">
                <a:solidFill>
                  <a:srgbClr val="00B0F0"/>
                </a:solidFill>
              </a:rPr>
              <a:t>st</a:t>
            </a:r>
            <a:r>
              <a:rPr lang="en-US" sz="2800" b="1" dirty="0">
                <a:solidFill>
                  <a:srgbClr val="00B0F0"/>
                </a:solidFill>
              </a:rPr>
              <a:t>, 2</a:t>
            </a:r>
            <a:r>
              <a:rPr lang="en-US" sz="2800" b="1" baseline="30000" dirty="0">
                <a:solidFill>
                  <a:srgbClr val="00B0F0"/>
                </a:solidFill>
              </a:rPr>
              <a:t>nd</a:t>
            </a:r>
            <a:r>
              <a:rPr lang="en-US" sz="2800" b="1" dirty="0">
                <a:solidFill>
                  <a:srgbClr val="00B0F0"/>
                </a:solidFill>
              </a:rPr>
              <a:t>,  4</a:t>
            </a:r>
            <a:r>
              <a:rPr lang="en-US" sz="2800" b="1" baseline="30000" dirty="0">
                <a:solidFill>
                  <a:srgbClr val="00B0F0"/>
                </a:solidFill>
              </a:rPr>
              <a:t>th</a:t>
            </a:r>
            <a:r>
              <a:rPr lang="en-US" sz="2800" b="1" dirty="0">
                <a:solidFill>
                  <a:srgbClr val="00B0F0"/>
                </a:solidFill>
              </a:rPr>
              <a:t>, 5</a:t>
            </a:r>
            <a:r>
              <a:rPr lang="en-US" sz="2800" b="1" baseline="30000" dirty="0">
                <a:solidFill>
                  <a:srgbClr val="00B0F0"/>
                </a:solidFill>
              </a:rPr>
              <a:t>th</a:t>
            </a:r>
            <a:endParaRPr lang="en-US" sz="2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    </a:t>
            </a:r>
            <a:r>
              <a:rPr lang="en-US" sz="2800" b="1" dirty="0">
                <a:solidFill>
                  <a:srgbClr val="00B050"/>
                </a:solidFill>
              </a:rPr>
              <a:t>We are excited to get to know your children!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Eligibility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Please sign all copies of your child’s eligibility report</a:t>
            </a:r>
          </a:p>
          <a:p>
            <a:r>
              <a:rPr lang="en-US" sz="2400" dirty="0"/>
              <a:t>Place both copies back in the folder</a:t>
            </a:r>
          </a:p>
          <a:p>
            <a:r>
              <a:rPr lang="en-US" sz="2400" dirty="0"/>
              <a:t>Results are valid for all of Georgia</a:t>
            </a:r>
          </a:p>
          <a:p>
            <a:r>
              <a:rPr lang="en-US" sz="2400" dirty="0"/>
              <a:t>No renewal or continuation of testing for eligibility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67200"/>
            <a:ext cx="3733800" cy="23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Mental Ability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CogAt-96</a:t>
            </a:r>
            <a:r>
              <a:rPr lang="en-US" sz="2800" baseline="30000" dirty="0"/>
              <a:t>th</a:t>
            </a:r>
            <a:r>
              <a:rPr lang="en-US" sz="2800" dirty="0"/>
              <a:t> percentile or higher in any one of the three tested areas; Verbal, Quantitative, Nonverbal</a:t>
            </a:r>
          </a:p>
          <a:p>
            <a:r>
              <a:rPr lang="en-US" sz="2800" dirty="0"/>
              <a:t>Naglieri-Nonverbal test for students who have previously taken the CogAt-96</a:t>
            </a:r>
            <a:r>
              <a:rPr lang="en-US" sz="2800" baseline="30000" dirty="0"/>
              <a:t>th</a:t>
            </a:r>
            <a:r>
              <a:rPr lang="en-US" sz="2800" dirty="0"/>
              <a:t> percentile or higher qualifying score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62278"/>
            <a:ext cx="3177998" cy="21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Grades K-2-Stanford 10 Test-90</a:t>
            </a:r>
            <a:r>
              <a:rPr lang="en-US" sz="2800" baseline="30000" dirty="0"/>
              <a:t>th</a:t>
            </a:r>
            <a:r>
              <a:rPr lang="en-US" sz="2800" dirty="0"/>
              <a:t> percentile in one area</a:t>
            </a:r>
          </a:p>
          <a:p>
            <a:r>
              <a:rPr lang="en-US" sz="2800" dirty="0"/>
              <a:t>Grades 3-5- Stanford 10Test-90</a:t>
            </a:r>
            <a:r>
              <a:rPr lang="en-US" sz="2800" baseline="30000" dirty="0"/>
              <a:t>th</a:t>
            </a:r>
            <a:r>
              <a:rPr lang="en-US" sz="2800" dirty="0"/>
              <a:t> percentile in Total Reading, Math or Composite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05300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Torrance Test of Creative Thinking-Standardized test of creativity.</a:t>
            </a:r>
          </a:p>
          <a:p>
            <a:r>
              <a:rPr lang="en-US" sz="2400" dirty="0"/>
              <a:t>90</a:t>
            </a:r>
            <a:r>
              <a:rPr lang="en-US" sz="2400" baseline="30000" dirty="0"/>
              <a:t>th</a:t>
            </a:r>
            <a:r>
              <a:rPr lang="en-US" sz="2400" dirty="0"/>
              <a:t> percentile or higher qualifying score</a:t>
            </a:r>
          </a:p>
          <a:p>
            <a:r>
              <a:rPr lang="en-US" sz="2400" dirty="0"/>
              <a:t>Product Assessment-Given in regular classroom-scored by product scoring team</a:t>
            </a:r>
          </a:p>
          <a:p>
            <a:r>
              <a:rPr lang="en-US" sz="2400" dirty="0"/>
              <a:t>90</a:t>
            </a:r>
            <a:r>
              <a:rPr lang="en-US" sz="2400" baseline="30000" dirty="0"/>
              <a:t>th</a:t>
            </a:r>
            <a:r>
              <a:rPr lang="en-US" sz="2400" dirty="0"/>
              <a:t> percentile or higher qualifying score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29" y="252165"/>
            <a:ext cx="7239000" cy="19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 teachers rate students</a:t>
            </a:r>
          </a:p>
          <a:p>
            <a:r>
              <a:rPr lang="en-US" sz="2800" dirty="0"/>
              <a:t>Highest score is taken</a:t>
            </a:r>
          </a:p>
          <a:p>
            <a:r>
              <a:rPr lang="en-US" sz="2800" dirty="0"/>
              <a:t>90</a:t>
            </a:r>
            <a:r>
              <a:rPr lang="en-US" sz="2800" baseline="30000" dirty="0"/>
              <a:t>th</a:t>
            </a:r>
            <a:r>
              <a:rPr lang="en-US" sz="2800" dirty="0"/>
              <a:t> percentile or higher qualifying score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3429000" cy="25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TAG IS…</a:t>
            </a:r>
            <a:r>
              <a:rPr lang="en-US" sz="3100" cap="none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 Program That Addresses </a:t>
            </a:r>
            <a:r>
              <a:rPr lang="en-US" sz="3100" u="sng" cap="none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Both </a:t>
            </a:r>
            <a:r>
              <a:rPr lang="en-US" sz="3100" cap="none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Academic Goals, and Social/Emotional Goals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3334"/>
            <a:ext cx="4114800" cy="4419599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en-US" sz="1600" b="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b="0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TAG helps students understand their abilities, and their potential for contributions to society.</a:t>
            </a: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TAG fosters both independent learning and interaction, and cooperation with students of both similar and different abilities.</a:t>
            </a: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TAG provides opportunities for gifted students to discover and explore new interests and aptitudes.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-1" r="11667" b="13333"/>
          <a:stretch/>
        </p:blipFill>
        <p:spPr>
          <a:xfrm>
            <a:off x="4724400" y="2057400"/>
            <a:ext cx="4419600" cy="39514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816" y="2171698"/>
            <a:ext cx="4493006" cy="3722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295400"/>
            <a:ext cx="5867400" cy="762000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sz="20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8000" dirty="0">
                <a:solidFill>
                  <a:schemeClr val="tx1"/>
                </a:solidFill>
              </a:rPr>
              <a:t>The TAG Program is a Resource Program.</a:t>
            </a:r>
          </a:p>
          <a:p>
            <a:pPr>
              <a:lnSpc>
                <a:spcPct val="15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8000" dirty="0">
                <a:solidFill>
                  <a:schemeClr val="tx1"/>
                </a:solidFill>
              </a:rPr>
              <a:t>We meet with each grade level class once a week for the entire day.</a:t>
            </a:r>
          </a:p>
          <a:p>
            <a:pPr>
              <a:lnSpc>
                <a:spcPct val="15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8000" dirty="0">
                <a:solidFill>
                  <a:schemeClr val="tx1"/>
                </a:solidFill>
              </a:rPr>
              <a:t>Students have lunch and specials with their regular class.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0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890" y="368600"/>
            <a:ext cx="8699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TAG Program 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00600"/>
            <a:ext cx="1737511" cy="1713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20" y="4953000"/>
            <a:ext cx="1828959" cy="174970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1_Badg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3.xml><?xml version="1.0" encoding="utf-8"?>
<a:theme xmlns:a="http://schemas.openxmlformats.org/drawingml/2006/main" name="2_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4.xml><?xml version="1.0" encoding="utf-8"?>
<a:theme xmlns:a="http://schemas.openxmlformats.org/drawingml/2006/main" name="3_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3318</TotalTime>
  <Words>600</Words>
  <Application>Microsoft Office PowerPoint</Application>
  <PresentationFormat>On-screen Show (4:3)</PresentationFormat>
  <Paragraphs>144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Agency FB</vt:lpstr>
      <vt:lpstr>Algerian</vt:lpstr>
      <vt:lpstr>Arial</vt:lpstr>
      <vt:lpstr>Broadway</vt:lpstr>
      <vt:lpstr>Calibri</vt:lpstr>
      <vt:lpstr>Candara</vt:lpstr>
      <vt:lpstr>Comic Sans MS</vt:lpstr>
      <vt:lpstr>Gill Sans MT</vt:lpstr>
      <vt:lpstr>Impact</vt:lpstr>
      <vt:lpstr>Badge</vt:lpstr>
      <vt:lpstr>1_Badge</vt:lpstr>
      <vt:lpstr>2_Badge</vt:lpstr>
      <vt:lpstr>3_Badge</vt:lpstr>
      <vt:lpstr>TAG Curriculum Night</vt:lpstr>
      <vt:lpstr>  </vt:lpstr>
      <vt:lpstr>Eligibility Reports</vt:lpstr>
      <vt:lpstr>Mental Ability Test</vt:lpstr>
      <vt:lpstr>Achievement</vt:lpstr>
      <vt:lpstr>Creativity</vt:lpstr>
      <vt:lpstr>Motivation</vt:lpstr>
      <vt:lpstr>TAG IS…A Program That Addresses Both Academic Goals, and Social/Emotional Goals </vt:lpstr>
      <vt:lpstr>PowerPoint Presentation</vt:lpstr>
      <vt:lpstr>TAG Curriculum</vt:lpstr>
      <vt:lpstr>TAG Units of Study</vt:lpstr>
      <vt:lpstr> Kindergarten, First &amp; Second           Grade  Units</vt:lpstr>
      <vt:lpstr>Third Grade Units</vt:lpstr>
      <vt:lpstr>Fourth Grade Units</vt:lpstr>
      <vt:lpstr>Fifth Grade  Units</vt:lpstr>
      <vt:lpstr>Supplies Needed   </vt:lpstr>
      <vt:lpstr>PowerPoint Presentation</vt:lpstr>
      <vt:lpstr>Tag Conferences</vt:lpstr>
      <vt:lpstr>Questions?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 Curriculum Night</dc:title>
  <dc:creator>leeson</dc:creator>
  <cp:lastModifiedBy>Goldman, Terri L</cp:lastModifiedBy>
  <cp:revision>225</cp:revision>
  <dcterms:created xsi:type="dcterms:W3CDTF">2010-08-25T12:11:57Z</dcterms:created>
  <dcterms:modified xsi:type="dcterms:W3CDTF">2019-12-12T21:30:31Z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Goldman@fultonschools.org</vt:lpwstr>
  </property>
  <property fmtid="{D5CDD505-2E9C-101B-9397-08002B2CF9AE}" pid="5" name="MSIP_Label_0ee3c538-ec52-435f-ae58-017644bd9513_SetDate">
    <vt:lpwstr>2019-12-09T22:36:05.9255185Z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